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6"/>
  </p:notesMasterIdLst>
  <p:handoutMasterIdLst>
    <p:handoutMasterId r:id="rId7"/>
  </p:handoutMasterIdLst>
  <p:sldIdLst>
    <p:sldId id="309" r:id="rId2"/>
    <p:sldId id="311" r:id="rId3"/>
    <p:sldId id="296" r:id="rId4"/>
    <p:sldId id="310" r:id="rId5"/>
  </p:sldIdLst>
  <p:sldSz cx="9906000" cy="6858000" type="A4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4F59"/>
    <a:srgbClr val="2B0AF0"/>
    <a:srgbClr val="CC4051"/>
    <a:srgbClr val="D8B2B5"/>
    <a:srgbClr val="DDADB5"/>
    <a:srgbClr val="D66472"/>
    <a:srgbClr val="EAEAEA"/>
    <a:srgbClr val="C0C0C0"/>
    <a:srgbClr val="DDDD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30" autoAdjust="0"/>
    <p:restoredTop sz="94660"/>
  </p:normalViewPr>
  <p:slideViewPr>
    <p:cSldViewPr>
      <p:cViewPr varScale="1">
        <p:scale>
          <a:sx n="74" d="100"/>
          <a:sy n="74" d="100"/>
        </p:scale>
        <p:origin x="-828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3128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DD4E32-F454-4F97-8533-1187D96DAEBA}" type="datetimeFigureOut">
              <a:rPr lang="ru-RU"/>
              <a:pPr/>
              <a:t>26.03.2009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EA8D12-91E2-4ED0-BB6D-12AC0FACF16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0A1DA8-A3EF-407C-8263-7B11C19B4EAB}" type="datetimeFigureOut">
              <a:rPr lang="ru-RU"/>
              <a:pPr/>
              <a:t>26.03.2009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4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26BF63-64EB-4E48-A026-457484BC331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 smtClean="0"/>
          </a:p>
        </p:txBody>
      </p:sp>
      <p:sp>
        <p:nvSpPr>
          <p:cNvPr id="55300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C487CF-75A2-4BE5-957F-D5274C6E689F}" type="slidenum">
              <a:rPr lang="ru-RU" sz="1200"/>
              <a:pPr algn="r"/>
              <a:t>1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54BEE0-1206-433E-B91E-80553D2421E3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54BEE0-1206-433E-B91E-80553D2421E3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322CB4-F13B-437F-85EF-EBDD3802B3CB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54E67-6DBE-4152-B448-6F6DB98DA7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2E6E98-BF05-4B3D-91A5-7281D441597C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630B8-D5A6-4E79-82E0-245A253411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274638"/>
            <a:ext cx="2230437" cy="5880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8950" y="274638"/>
            <a:ext cx="6538913" cy="5880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761139-CB87-417F-A659-179AA4D3A217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FBB22-F49B-4927-8575-D6A2049D7D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74B27F-ECB1-48D6-848C-CE3F09F3C181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02B14-4BE4-477A-B5FD-26F06E2B94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DCD472-955E-4728-8D60-73C024BF5E56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6ED49-6225-4E1E-A4E4-6116FF288C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8950" y="1628775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850" y="1628775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6FCB92-94A3-48A3-80C7-F6A6980F4EBF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3D6FA-E520-4248-B162-7EF86493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3B9643-9EF3-4CDB-942E-F7B27B1E28AA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935DC-F0BF-40CE-9107-0651B80EE5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ADDC07-0F8B-41F6-B979-6731A24F12D5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0B718-AC0D-408A-9841-025011A3C4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B4FD0C-3E14-43BB-8497-2D7D92550D49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E87C0-DCC3-451E-9A08-BC4DA6F3D4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21E8F1-4431-410F-BD83-B690F3A10DF6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6F9AE-8024-40B2-9FD1-D8BA4169AB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8EBFC3-8BA9-4D8E-BB24-0F86D3A1CAC4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C2DC6-02EA-4398-AB07-F85FBB050B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a4_"/>
          <p:cNvPicPr>
            <a:picLocks noChangeAspect="1" noChangeArrowheads="1"/>
          </p:cNvPicPr>
          <p:nvPr/>
        </p:nvPicPr>
        <p:blipFill>
          <a:blip r:embed="rId13"/>
          <a:srcRect l="19060"/>
          <a:stretch>
            <a:fillRect/>
          </a:stretch>
        </p:blipFill>
        <p:spPr bwMode="auto">
          <a:xfrm>
            <a:off x="0" y="2636838"/>
            <a:ext cx="3363913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6524625"/>
            <a:ext cx="9906000" cy="3333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2144713" y="473075"/>
            <a:ext cx="72659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88950" y="1628775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3F2CE40-3368-4BDB-80EC-68B832C1C9A6}" type="datetime1">
              <a:rPr lang="ru-RU"/>
              <a:pPr/>
              <a:t>26.03.2009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865438" y="6524625"/>
            <a:ext cx="3136900" cy="3333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524625"/>
            <a:ext cx="560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2CA774EA-5EFE-4E86-B2DC-747A10FD4E80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033" name="Picture 9" descr="skolkovo_logo_e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5925" y="333375"/>
            <a:ext cx="13287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8193088" y="6496050"/>
            <a:ext cx="1712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bg1"/>
                </a:solidFill>
              </a:rPr>
              <a:t>СКОЛКОВО</a:t>
            </a:r>
            <a:endParaRPr lang="en-GB" sz="2000">
              <a:solidFill>
                <a:schemeClr val="bg1"/>
              </a:solidFill>
            </a:endParaRPr>
          </a:p>
        </p:txBody>
      </p:sp>
      <p:pic>
        <p:nvPicPr>
          <p:cNvPr id="1035" name="Picture 9" descr="skolkovo_logo_e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5925" y="333375"/>
            <a:ext cx="13287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14" grpId="0"/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50141B"/>
          </a:solidFill>
          <a:latin typeface="Calibri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50141B"/>
          </a:solidFill>
          <a:latin typeface="Calibri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50141B"/>
          </a:solidFill>
          <a:latin typeface="Calibri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50141B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Calibri" pitchFamily="34" charset="0"/>
        <a:buChar char="•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Calibri" pitchFamily="34" charset="0"/>
        <a:buChar char="–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Calibri" pitchFamily="34" charset="0"/>
        <a:buChar char="•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Calibri" pitchFamily="34" charset="0"/>
        <a:buChar char="–"/>
        <a:defRPr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Calibri" pitchFamily="34" charset="0"/>
        <a:buChar char="»"/>
        <a:defRPr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ctrTitle"/>
          </p:nvPr>
        </p:nvSpPr>
        <p:spPr>
          <a:xfrm>
            <a:off x="2738422" y="1341438"/>
            <a:ext cx="6691312" cy="2123658"/>
          </a:xfrm>
        </p:spPr>
        <p:txBody>
          <a:bodyPr/>
          <a:lstStyle/>
          <a:p>
            <a:r>
              <a:rPr lang="ru-RU" sz="4400" dirty="0" smtClean="0"/>
              <a:t>МОЖНО</a:t>
            </a:r>
            <a:r>
              <a:rPr lang="ru-RU" sz="4400" b="0" dirty="0" smtClean="0"/>
              <a:t> ЛИ УЧИТЬ ПРЕДПРИНИМАТЕЛЕЙ-ИННОВАТОРОВ</a:t>
            </a:r>
            <a:r>
              <a:rPr lang="ru-RU" sz="4400" b="0" dirty="0" smtClean="0">
                <a:latin typeface="Arial Black" pitchFamily="34" charset="0"/>
              </a:rPr>
              <a:t>?</a:t>
            </a:r>
            <a:endParaRPr lang="en-GB" sz="4400" b="0" dirty="0" smtClean="0"/>
          </a:p>
        </p:txBody>
      </p:sp>
      <p:sp>
        <p:nvSpPr>
          <p:cNvPr id="54275" name="Rectangle 3"/>
          <p:cNvSpPr>
            <a:spLocks noGrp="1"/>
          </p:cNvSpPr>
          <p:nvPr>
            <p:ph type="subTitle" idx="1"/>
          </p:nvPr>
        </p:nvSpPr>
        <p:spPr>
          <a:xfrm>
            <a:off x="2738422" y="4214818"/>
            <a:ext cx="6786610" cy="2571768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АНДРЕЙ ВОЛКОВ</a:t>
            </a:r>
          </a:p>
          <a:p>
            <a:pPr algn="l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Ректор Московской школы управления СКОЛКОВО</a:t>
            </a:r>
          </a:p>
          <a:p>
            <a:pPr algn="l"/>
            <a:endParaRPr lang="ru-RU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26 марта 2009 года</a:t>
            </a:r>
            <a:endParaRPr lang="ru-RU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2065775" y="500042"/>
            <a:ext cx="74592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Кто такой ПРЕДПРИНИМАТЕЛЬ?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4268429" y="4988494"/>
            <a:ext cx="5726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ТОТ, КТО НАЧИНАЕТ НОВОЕ ДЕЛО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791757" y="4854371"/>
            <a:ext cx="30182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Для большинства 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людей</a:t>
            </a: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4318302" y="2000240"/>
            <a:ext cx="51215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ТОТ, КТО НАРУШАЕТ И ДЕЗОРГАНИЗУЕТ, СОЗДАЕТ ИННОВАЦИИ</a:t>
            </a:r>
          </a:p>
        </p:txBody>
      </p:sp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777999" y="2000240"/>
            <a:ext cx="30182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Peter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Drucker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Гуру менеджмента</a:t>
            </a:r>
          </a:p>
        </p:txBody>
      </p:sp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4304544" y="3344863"/>
            <a:ext cx="6077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СМЕЛЫЙ И КРЕАТИВНЫЙ НАРУШИТЕЛЬ УСТАНОВЛЕННЫХ ЗАКОНОВ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ПРАКТИК БИЗНЕСА</a:t>
            </a:r>
          </a:p>
        </p:txBody>
      </p:sp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764241" y="3355758"/>
            <a:ext cx="301823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William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Baumol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Ведущий эксперт по предпринимательству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8DFD-E537-4B1A-9CFC-E0DF493F0A69}" type="slidenum">
              <a:rPr lang="ru-RU"/>
              <a:pPr/>
              <a:t>3</a:t>
            </a:fld>
            <a:endParaRPr lang="ru-RU"/>
          </a:p>
        </p:txBody>
      </p:sp>
      <p:sp>
        <p:nvSpPr>
          <p:cNvPr id="21506" name="TextBox 17"/>
          <p:cNvSpPr txBox="1">
            <a:spLocks noChangeArrowheads="1"/>
          </p:cNvSpPr>
          <p:nvPr/>
        </p:nvSpPr>
        <p:spPr bwMode="auto">
          <a:xfrm>
            <a:off x="380968" y="1641522"/>
            <a:ext cx="9501254" cy="481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Blip>
                <a:blip r:embed="rId3"/>
              </a:buBlip>
            </a:pPr>
            <a:r>
              <a:rPr lang="ru-RU" sz="2000" b="1" dirty="0" smtClean="0"/>
              <a:t>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Дополнительные курсы по предпринимательству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(Harvard, Haas, HEC, IMD…)</a:t>
            </a:r>
          </a:p>
          <a:p>
            <a:pPr lvl="1">
              <a:lnSpc>
                <a:spcPct val="80000"/>
              </a:lnSpc>
            </a:pPr>
            <a:r>
              <a:rPr lang="ru-RU" dirty="0" smtClean="0"/>
              <a:t>В основном</a:t>
            </a:r>
            <a:r>
              <a:rPr lang="en-US" dirty="0" smtClean="0"/>
              <a:t> </a:t>
            </a:r>
            <a:r>
              <a:rPr lang="ru-RU" dirty="0" smtClean="0"/>
              <a:t>«ориентированы на производственников, консультантов и специалистов по венчурному финансированию», а не на предпринимателей </a:t>
            </a:r>
          </a:p>
          <a:p>
            <a:pPr>
              <a:lnSpc>
                <a:spcPct val="80000"/>
              </a:lnSpc>
              <a:buBlip>
                <a:blip r:embed="rId3"/>
              </a:buBlip>
            </a:pPr>
            <a:endParaRPr lang="ru-RU" sz="2000" b="1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r>
              <a:rPr lang="ru-RU" sz="2000" b="1" dirty="0" smtClean="0"/>
              <a:t>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Встречи с </a:t>
            </a:r>
            <a:r>
              <a:rPr lang="ru-RU" sz="2000" b="1" dirty="0" err="1" smtClean="0"/>
              <a:t>бизнес-лидерами</a:t>
            </a:r>
            <a:r>
              <a:rPr lang="ru-RU" sz="2000" b="1" dirty="0" smtClean="0"/>
              <a:t> – «образцы для подражания»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</a:rPr>
              <a:t>Rotman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, Haas, HEC…)</a:t>
            </a:r>
          </a:p>
          <a:p>
            <a:pPr lvl="1">
              <a:lnSpc>
                <a:spcPct val="80000"/>
              </a:lnSpc>
            </a:pPr>
            <a:r>
              <a:rPr lang="ru-RU" dirty="0" smtClean="0"/>
              <a:t>Зачастую служат для продвижения крупных компаний</a:t>
            </a:r>
            <a:endParaRPr lang="en-US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endParaRPr lang="ru-RU" sz="2000" b="1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r>
              <a:rPr lang="ru-RU" sz="2000" b="1" dirty="0" smtClean="0"/>
              <a:t>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Центры предпринимательства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(Babson, Columbia, MIT,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</a:rPr>
              <a:t>Saïd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…)</a:t>
            </a:r>
          </a:p>
          <a:p>
            <a:pPr lvl="1">
              <a:lnSpc>
                <a:spcPct val="80000"/>
              </a:lnSpc>
            </a:pPr>
            <a:r>
              <a:rPr lang="ru-RU" dirty="0" smtClean="0"/>
              <a:t>Некоторые работают как </a:t>
            </a:r>
            <a:r>
              <a:rPr lang="ru-RU" dirty="0" err="1" smtClean="0"/>
              <a:t>бизнес-инкубаторы</a:t>
            </a:r>
            <a:r>
              <a:rPr lang="ru-RU" dirty="0" smtClean="0"/>
              <a:t>, другие – способ найти спонсоров для преподавательских ставок</a:t>
            </a:r>
            <a:endParaRPr lang="en-US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endParaRPr lang="ru-RU" sz="2000" b="1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r>
              <a:rPr lang="ru-RU" sz="2000" b="1" dirty="0" smtClean="0"/>
              <a:t>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Конкурсы бизнес-планов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(Babson, Harvard, MIT, Cornell…) </a:t>
            </a:r>
          </a:p>
          <a:p>
            <a:pPr lvl="1">
              <a:lnSpc>
                <a:spcPct val="80000"/>
              </a:lnSpc>
            </a:pPr>
            <a:r>
              <a:rPr lang="ru-RU" dirty="0" smtClean="0"/>
              <a:t>Нет обязательства реализовать план</a:t>
            </a:r>
            <a:r>
              <a:rPr lang="en-US" dirty="0" smtClean="0"/>
              <a:t> → </a:t>
            </a:r>
            <a:r>
              <a:rPr lang="ru-RU" dirty="0" smtClean="0"/>
              <a:t>формальное упражнение</a:t>
            </a:r>
            <a:endParaRPr lang="en-US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endParaRPr lang="ru-RU" sz="2000" b="1" dirty="0" smtClean="0"/>
          </a:p>
          <a:p>
            <a:pPr>
              <a:lnSpc>
                <a:spcPct val="80000"/>
              </a:lnSpc>
              <a:buBlip>
                <a:blip r:embed="rId3"/>
              </a:buBlip>
            </a:pPr>
            <a:r>
              <a:rPr lang="ru-RU" sz="2000" b="1" dirty="0" smtClean="0"/>
              <a:t>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«Венчурные фонды» с участием студентов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(Michigan,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</a:rPr>
              <a:t>Saïd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, Cornell, NYU Stern…)</a:t>
            </a:r>
          </a:p>
          <a:p>
            <a:pPr lvl="1">
              <a:lnSpc>
                <a:spcPct val="80000"/>
              </a:lnSpc>
            </a:pPr>
            <a:r>
              <a:rPr lang="ru-RU" dirty="0" smtClean="0"/>
              <a:t>Большинство - благотворительные организации, а не </a:t>
            </a:r>
            <a:r>
              <a:rPr lang="ru-RU" dirty="0" err="1" smtClean="0"/>
              <a:t>инвестфонды</a:t>
            </a:r>
            <a:r>
              <a:rPr lang="ru-RU" dirty="0" smtClean="0"/>
              <a:t>.</a:t>
            </a: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ru-RU" dirty="0" smtClean="0"/>
              <a:t>Студенты обычно играют роль инвесторов, а не предпринимателей</a:t>
            </a:r>
            <a:endParaRPr lang="en-US" dirty="0" smtClean="0"/>
          </a:p>
          <a:p>
            <a:pPr>
              <a:lnSpc>
                <a:spcPct val="80000"/>
              </a:lnSpc>
            </a:pPr>
            <a:endParaRPr lang="ru-RU" sz="1100" b="1" dirty="0" smtClean="0"/>
          </a:p>
          <a:p>
            <a:pPr algn="r">
              <a:lnSpc>
                <a:spcPct val="80000"/>
              </a:lnSpc>
            </a:pPr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Участие в реальных проектах создания бизнесов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b="1" dirty="0" smtClean="0"/>
              <a:t>(MIT E-lab, IMD, SKOLKOVO)</a:t>
            </a:r>
            <a:endParaRPr lang="en-US" sz="2000" b="1" dirty="0"/>
          </a:p>
        </p:txBody>
      </p:sp>
      <p:sp>
        <p:nvSpPr>
          <p:cNvPr id="21508" name="Rectangle 4"/>
          <p:cNvSpPr>
            <a:spLocks noGrp="1"/>
          </p:cNvSpPr>
          <p:nvPr>
            <p:ph type="title" idx="4294967295"/>
          </p:nvPr>
        </p:nvSpPr>
        <p:spPr>
          <a:xfrm>
            <a:off x="2144713" y="571480"/>
            <a:ext cx="7265987" cy="523220"/>
          </a:xfrm>
        </p:spPr>
        <p:txBody>
          <a:bodyPr/>
          <a:lstStyle/>
          <a:p>
            <a:r>
              <a:rPr lang="ru-RU" dirty="0" smtClean="0"/>
              <a:t>Подходы ведущих школ</a:t>
            </a:r>
            <a:endParaRPr lang="en-GB" b="0" dirty="0" smtClean="0"/>
          </a:p>
        </p:txBody>
      </p:sp>
      <p:sp>
        <p:nvSpPr>
          <p:cNvPr id="5" name="Стрелка вправо 4"/>
          <p:cNvSpPr/>
          <p:nvPr/>
        </p:nvSpPr>
        <p:spPr>
          <a:xfrm>
            <a:off x="238092" y="5929330"/>
            <a:ext cx="785818" cy="428628"/>
          </a:xfrm>
          <a:prstGeom prst="rightArrow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8DFD-E537-4B1A-9CFC-E0DF493F0A69}" type="slidenum">
              <a:rPr lang="ru-RU"/>
              <a:pPr/>
              <a:t>4</a:t>
            </a:fld>
            <a:endParaRPr lang="ru-RU"/>
          </a:p>
        </p:txBody>
      </p:sp>
      <p:sp>
        <p:nvSpPr>
          <p:cNvPr id="21506" name="TextBox 17"/>
          <p:cNvSpPr txBox="1">
            <a:spLocks noChangeArrowheads="1"/>
          </p:cNvSpPr>
          <p:nvPr/>
        </p:nvSpPr>
        <p:spPr bwMode="auto">
          <a:xfrm>
            <a:off x="309530" y="1641522"/>
            <a:ext cx="9001188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9750" indent="-539750">
              <a:spcBef>
                <a:spcPct val="20000"/>
              </a:spcBef>
              <a:buBlip>
                <a:blip r:embed="rId3"/>
              </a:buBlip>
            </a:pPr>
            <a:r>
              <a:rPr lang="ru-RU" sz="2400" dirty="0" smtClean="0">
                <a:solidFill>
                  <a:srgbClr val="000000"/>
                </a:solidFill>
              </a:rPr>
              <a:t>Навыки и знания важны, но недостаточны </a:t>
            </a:r>
            <a:r>
              <a:rPr lang="en-US" sz="2400" dirty="0" smtClean="0">
                <a:solidFill>
                  <a:srgbClr val="000000"/>
                </a:solidFill>
              </a:rPr>
              <a:t>→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</a:rPr>
              <a:t>отбор критичен</a:t>
            </a:r>
            <a:endParaRPr lang="en-US" sz="2400" i="1" dirty="0" smtClean="0">
              <a:solidFill>
                <a:srgbClr val="000000"/>
              </a:solidFill>
            </a:endParaRPr>
          </a:p>
          <a:p>
            <a:pPr marL="539750" indent="-539750">
              <a:spcBef>
                <a:spcPct val="20000"/>
              </a:spcBef>
            </a:pPr>
            <a:endParaRPr lang="en-US" sz="2400" i="1" dirty="0" smtClean="0">
              <a:solidFill>
                <a:srgbClr val="000000"/>
              </a:solidFill>
            </a:endParaRPr>
          </a:p>
          <a:p>
            <a:pPr marL="539750" indent="-539750">
              <a:spcBef>
                <a:spcPct val="20000"/>
              </a:spcBef>
              <a:buBlip>
                <a:blip r:embed="rId3"/>
              </a:buBlip>
            </a:pPr>
            <a:r>
              <a:rPr lang="ru-RU" sz="2400" dirty="0" smtClean="0">
                <a:solidFill>
                  <a:srgbClr val="000000"/>
                </a:solidFill>
              </a:rPr>
              <a:t>Предпринимательству нельзя </a:t>
            </a:r>
            <a:r>
              <a:rPr lang="ru-RU" sz="2400" i="1" dirty="0" smtClean="0">
                <a:solidFill>
                  <a:srgbClr val="000000"/>
                </a:solidFill>
              </a:rPr>
              <a:t>научить</a:t>
            </a:r>
            <a:r>
              <a:rPr lang="ru-RU" sz="2400" dirty="0" smtClean="0">
                <a:solidFill>
                  <a:srgbClr val="000000"/>
                </a:solidFill>
              </a:rPr>
              <a:t>, но его можно </a:t>
            </a:r>
            <a:r>
              <a:rPr lang="ru-RU" sz="2400" i="1" dirty="0" smtClean="0">
                <a:solidFill>
                  <a:srgbClr val="000000"/>
                </a:solidFill>
              </a:rPr>
              <a:t>развить</a:t>
            </a:r>
            <a:r>
              <a:rPr lang="ru-RU" sz="2400" dirty="0" smtClean="0">
                <a:solidFill>
                  <a:srgbClr val="000000"/>
                </a:solidFill>
              </a:rPr>
              <a:t> через </a:t>
            </a:r>
            <a:r>
              <a:rPr lang="ru-RU" sz="2400" i="1" dirty="0" smtClean="0">
                <a:solidFill>
                  <a:srgbClr val="000000"/>
                </a:solidFill>
              </a:rPr>
              <a:t>прямой личный опыт</a:t>
            </a:r>
            <a:r>
              <a:rPr lang="en-US" sz="2400" i="1" dirty="0" smtClean="0">
                <a:solidFill>
                  <a:srgbClr val="000000"/>
                </a:solidFill>
              </a:rPr>
              <a:t> </a:t>
            </a:r>
          </a:p>
          <a:p>
            <a:pPr marL="539750" indent="-539750">
              <a:spcBef>
                <a:spcPct val="20000"/>
              </a:spcBef>
            </a:pPr>
            <a:endParaRPr lang="en-US" sz="2400" i="1" dirty="0" smtClean="0">
              <a:solidFill>
                <a:srgbClr val="000000"/>
              </a:solidFill>
            </a:endParaRPr>
          </a:p>
          <a:p>
            <a:pPr marL="539750" indent="-539750">
              <a:spcBef>
                <a:spcPct val="20000"/>
              </a:spcBef>
              <a:buBlip>
                <a:blip r:embed="rId3"/>
              </a:buBlip>
            </a:pPr>
            <a:r>
              <a:rPr lang="ru-RU" sz="2400" dirty="0" smtClean="0">
                <a:solidFill>
                  <a:srgbClr val="000000"/>
                </a:solidFill>
              </a:rPr>
              <a:t>Истинный предприниматель – </a:t>
            </a:r>
            <a:r>
              <a:rPr lang="ru-RU" sz="2400" dirty="0" err="1" smtClean="0">
                <a:solidFill>
                  <a:srgbClr val="000000"/>
                </a:solidFill>
              </a:rPr>
              <a:t>инноватор</a:t>
            </a:r>
            <a:r>
              <a:rPr lang="ru-RU" sz="2400" dirty="0" smtClean="0">
                <a:solidFill>
                  <a:srgbClr val="000000"/>
                </a:solidFill>
              </a:rPr>
              <a:t>, готов на риск </a:t>
            </a:r>
            <a:r>
              <a:rPr lang="en-US" sz="2400" dirty="0" smtClean="0">
                <a:solidFill>
                  <a:srgbClr val="000000"/>
                </a:solidFill>
              </a:rPr>
              <a:t>→ </a:t>
            </a:r>
            <a:r>
              <a:rPr lang="ru-RU" sz="2400" dirty="0" smtClean="0">
                <a:solidFill>
                  <a:srgbClr val="000000"/>
                </a:solidFill>
              </a:rPr>
              <a:t>необходима среда, </a:t>
            </a:r>
            <a:r>
              <a:rPr lang="ru-RU" sz="2400" i="1" dirty="0" smtClean="0">
                <a:solidFill>
                  <a:srgbClr val="000000"/>
                </a:solidFill>
              </a:rPr>
              <a:t>испытывающая способности</a:t>
            </a:r>
            <a:r>
              <a:rPr lang="ru-RU" sz="2400" dirty="0" smtClean="0">
                <a:solidFill>
                  <a:srgbClr val="000000"/>
                </a:solidFill>
              </a:rPr>
              <a:t> и </a:t>
            </a:r>
            <a:r>
              <a:rPr lang="ru-RU" sz="2400" i="1" dirty="0" smtClean="0">
                <a:solidFill>
                  <a:srgbClr val="000000"/>
                </a:solidFill>
              </a:rPr>
              <a:t>побуждающая к риску</a:t>
            </a:r>
            <a:r>
              <a:rPr lang="ru-RU" sz="2400" dirty="0" smtClean="0">
                <a:solidFill>
                  <a:srgbClr val="000000"/>
                </a:solidFill>
              </a:rPr>
              <a:t>, а </a:t>
            </a:r>
            <a:r>
              <a:rPr lang="ru-RU" sz="2400" u="sng" dirty="0" smtClean="0">
                <a:solidFill>
                  <a:srgbClr val="000000"/>
                </a:solidFill>
              </a:rPr>
              <a:t>не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страхование рисков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539750" indent="-539750">
              <a:spcBef>
                <a:spcPct val="20000"/>
              </a:spcBef>
            </a:pPr>
            <a:endParaRPr lang="en-US" sz="2400" dirty="0" smtClean="0">
              <a:solidFill>
                <a:srgbClr val="000000"/>
              </a:solidFill>
            </a:endParaRPr>
          </a:p>
          <a:p>
            <a:pPr marL="539750" indent="-539750">
              <a:spcBef>
                <a:spcPct val="20000"/>
              </a:spcBef>
              <a:buBlip>
                <a:blip r:embed="rId3"/>
              </a:buBlip>
            </a:pP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Институты должны сами стать 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инновационными (</a:t>
            </a:r>
            <a:r>
              <a:rPr lang="en-US" sz="2400" b="1" u="sng" dirty="0" smtClean="0">
                <a:solidFill>
                  <a:schemeClr val="accent2">
                    <a:lumMod val="75000"/>
                  </a:schemeClr>
                </a:solidFill>
              </a:rPr>
              <a:t>D, </a:t>
            </a:r>
            <a:r>
              <a:rPr lang="en-US" sz="2400" b="1" u="sng" dirty="0" smtClean="0">
                <a:solidFill>
                  <a:schemeClr val="accent2">
                    <a:lumMod val="75000"/>
                  </a:schemeClr>
                </a:solidFill>
              </a:rPr>
              <a:t>R, T)</a:t>
            </a:r>
            <a:endParaRPr lang="ru-RU" sz="2400" b="1" u="sng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508" name="Rectangle 4"/>
          <p:cNvSpPr>
            <a:spLocks noGrp="1"/>
          </p:cNvSpPr>
          <p:nvPr>
            <p:ph type="title" idx="4294967295"/>
          </p:nvPr>
        </p:nvSpPr>
        <p:spPr>
          <a:xfrm>
            <a:off x="2144713" y="571480"/>
            <a:ext cx="7523195" cy="892552"/>
          </a:xfrm>
        </p:spPr>
        <p:txBody>
          <a:bodyPr/>
          <a:lstStyle/>
          <a:p>
            <a:r>
              <a:rPr lang="ru-RU" sz="2600" dirty="0" smtClean="0"/>
              <a:t>Время менять </a:t>
            </a:r>
            <a:r>
              <a:rPr lang="ru-RU" sz="2600" dirty="0" smtClean="0"/>
              <a:t>образовательные институты</a:t>
            </a:r>
            <a:endParaRPr lang="en-GB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1_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SKOLKOVO</Template>
  <TotalTime>3937</TotalTime>
  <Words>275</Words>
  <Application>Microsoft Office PowerPoint</Application>
  <PresentationFormat>Лист A4 (210x297 мм)</PresentationFormat>
  <Paragraphs>48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1_Тема Office</vt:lpstr>
      <vt:lpstr>МОЖНО ЛИ УЧИТЬ ПРЕДПРИНИМАТЕЛЕЙ-ИННОВАТОРОВ?</vt:lpstr>
      <vt:lpstr>Слайд 2</vt:lpstr>
      <vt:lpstr>Подходы ведущих школ</vt:lpstr>
      <vt:lpstr>Время менять образовательные институты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avolkov</cp:lastModifiedBy>
  <cp:revision>363</cp:revision>
  <dcterms:created xsi:type="dcterms:W3CDTF">2008-10-30T14:07:08Z</dcterms:created>
  <dcterms:modified xsi:type="dcterms:W3CDTF">2009-03-26T09:00:51Z</dcterms:modified>
</cp:coreProperties>
</file>